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  <p:sldMasterId id="2147483694" r:id="rId3"/>
  </p:sldMasterIdLst>
  <p:notesMasterIdLst>
    <p:notesMasterId r:id="rId57"/>
  </p:notesMasterIdLst>
  <p:sldIdLst>
    <p:sldId id="258" r:id="rId4"/>
    <p:sldId id="318" r:id="rId5"/>
    <p:sldId id="261" r:id="rId6"/>
    <p:sldId id="3435" r:id="rId7"/>
    <p:sldId id="359" r:id="rId8"/>
    <p:sldId id="3397" r:id="rId9"/>
    <p:sldId id="3398" r:id="rId10"/>
    <p:sldId id="3399" r:id="rId11"/>
    <p:sldId id="3400" r:id="rId12"/>
    <p:sldId id="3401" r:id="rId13"/>
    <p:sldId id="3402" r:id="rId14"/>
    <p:sldId id="3403" r:id="rId15"/>
    <p:sldId id="360" r:id="rId16"/>
    <p:sldId id="3388" r:id="rId17"/>
    <p:sldId id="3434" r:id="rId18"/>
    <p:sldId id="3404" r:id="rId19"/>
    <p:sldId id="3405" r:id="rId20"/>
    <p:sldId id="3406" r:id="rId21"/>
    <p:sldId id="3407" r:id="rId22"/>
    <p:sldId id="3408" r:id="rId23"/>
    <p:sldId id="3409" r:id="rId24"/>
    <p:sldId id="3410" r:id="rId25"/>
    <p:sldId id="3411" r:id="rId26"/>
    <p:sldId id="3412" r:id="rId27"/>
    <p:sldId id="3413" r:id="rId28"/>
    <p:sldId id="3414" r:id="rId29"/>
    <p:sldId id="3415" r:id="rId30"/>
    <p:sldId id="257" r:id="rId31"/>
    <p:sldId id="3416" r:id="rId32"/>
    <p:sldId id="259" r:id="rId33"/>
    <p:sldId id="260" r:id="rId34"/>
    <p:sldId id="3417" r:id="rId35"/>
    <p:sldId id="262" r:id="rId36"/>
    <p:sldId id="263" r:id="rId37"/>
    <p:sldId id="264" r:id="rId38"/>
    <p:sldId id="265" r:id="rId39"/>
    <p:sldId id="3418" r:id="rId40"/>
    <p:sldId id="3419" r:id="rId41"/>
    <p:sldId id="3420" r:id="rId42"/>
    <p:sldId id="3421" r:id="rId43"/>
    <p:sldId id="3422" r:id="rId44"/>
    <p:sldId id="3423" r:id="rId45"/>
    <p:sldId id="3424" r:id="rId46"/>
    <p:sldId id="3425" r:id="rId47"/>
    <p:sldId id="3426" r:id="rId48"/>
    <p:sldId id="3427" r:id="rId49"/>
    <p:sldId id="3428" r:id="rId50"/>
    <p:sldId id="3429" r:id="rId51"/>
    <p:sldId id="3430" r:id="rId52"/>
    <p:sldId id="3431" r:id="rId53"/>
    <p:sldId id="3432" r:id="rId54"/>
    <p:sldId id="3433" r:id="rId55"/>
    <p:sldId id="362" r:id="rId56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>
      <p:cViewPr varScale="1">
        <p:scale>
          <a:sx n="79" d="100"/>
          <a:sy n="79" d="100"/>
        </p:scale>
        <p:origin x="1301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0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E94B9-1F08-48DF-B7B6-E879767F1C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859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E94B9-1F08-48DF-B7B6-E879767F1C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485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931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457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211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258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6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38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F80703-50DB-4CF9-AED1-378856D555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140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8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E94B9-1F08-48DF-B7B6-E879767F1C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455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296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E94B9-1F08-48DF-B7B6-E879767F1C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42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57330"/>
      </p:ext>
    </p:extLst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873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524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556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5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35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48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74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851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272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32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505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534292"/>
      </p:ext>
    </p:extLst>
  </p:cSld>
  <p:clrMapOvr>
    <a:masterClrMapping/>
  </p:clrMapOvr>
  <p:transition spd="slow" advTm="1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996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47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742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40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8395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8346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4797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4749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9178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5150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089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8965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173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32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2313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308779"/>
      </p:ext>
    </p:extLst>
  </p:cSld>
  <p:clrMapOvr>
    <a:masterClrMapping/>
  </p:clrMapOvr>
  <p:transition spd="slow" advTm="1000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227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9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419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33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 userDrawn="1"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 userDrawn="1"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2020/7/11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81300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3E38-8C48-7F4F-91C3-7EF52D281FDA}" type="datetimeFigureOut">
              <a:rPr kumimoji="1" lang="zh-CN" altLang="en-US" smtClean="0"/>
              <a:t>2020/7/11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350658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9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6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1224527" y="4469537"/>
            <a:ext cx="5055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牛亚翔、刘迦南、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汤鸿博、张颖、游瑞丰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E5F5B4-6D61-49A8-90CD-719B0A411475}"/>
              </a:ext>
            </a:extLst>
          </p:cNvPr>
          <p:cNvSpPr txBox="1"/>
          <p:nvPr/>
        </p:nvSpPr>
        <p:spPr>
          <a:xfrm>
            <a:off x="938646" y="2968270"/>
            <a:ext cx="5627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气温预测</a:t>
            </a:r>
            <a:endParaRPr lang="en-US" altLang="zh-CN" sz="4800" b="1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algn="r"/>
            <a:r>
              <a:rPr lang="en-US" altLang="zh-CN" sz="3200" b="1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Temperature forecast</a:t>
            </a:r>
            <a:endParaRPr lang="zh-CN" altLang="en-US" sz="3200" b="1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C63C2010-5BBB-4056-92C7-F9F07A8E774F}"/>
              </a:ext>
            </a:extLst>
          </p:cNvPr>
          <p:cNvSpPr/>
          <p:nvPr/>
        </p:nvSpPr>
        <p:spPr>
          <a:xfrm>
            <a:off x="5554494" y="1284051"/>
            <a:ext cx="5632315" cy="50778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F01ED2-3C65-488B-AA1E-EDC3CE2409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52955" y="2115341"/>
            <a:ext cx="3394952" cy="30111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8862B0-E0FF-41E0-9D84-9E560B41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919" y="1941484"/>
            <a:ext cx="5113463" cy="37629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060865-519F-4826-9BCA-34C868B54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353" y="462823"/>
            <a:ext cx="3256327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FCE2AD-D125-471A-A6FB-F00775D34E71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开心连连看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Happy LinkGame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C63C2010-5BBB-4056-92C7-F9F07A8E774F}"/>
              </a:ext>
            </a:extLst>
          </p:cNvPr>
          <p:cNvSpPr/>
          <p:nvPr/>
        </p:nvSpPr>
        <p:spPr>
          <a:xfrm>
            <a:off x="4747908" y="714431"/>
            <a:ext cx="6438902" cy="56474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4E0256-50A0-455A-93A5-98EAFF83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257" y="870072"/>
            <a:ext cx="6038204" cy="52734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A53E22-255B-48A9-960C-C14A7E3B16D0}"/>
              </a:ext>
            </a:extLst>
          </p:cNvPr>
          <p:cNvSpPr txBox="1"/>
          <p:nvPr/>
        </p:nvSpPr>
        <p:spPr>
          <a:xfrm>
            <a:off x="1342418" y="1070043"/>
            <a:ext cx="2782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Algorithm: judge whether two patterns can be connected through two corners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F23F7A-4639-4B77-89B6-63B18B0815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42418" y="2966936"/>
            <a:ext cx="3038312" cy="27270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874701-2EAE-406D-89CF-1A5C9DB9C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907" y="340470"/>
            <a:ext cx="2664569" cy="3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C63C2010-5BBB-4056-92C7-F9F07A8E774F}"/>
              </a:ext>
            </a:extLst>
          </p:cNvPr>
          <p:cNvSpPr/>
          <p:nvPr/>
        </p:nvSpPr>
        <p:spPr>
          <a:xfrm>
            <a:off x="767397" y="592724"/>
            <a:ext cx="3537092" cy="37803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FDFE15-5400-4665-A23E-DAB24CBA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83" y="1020740"/>
            <a:ext cx="3371721" cy="33523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0D70E6-66DC-492A-B33C-2877BBA91F9E}"/>
              </a:ext>
            </a:extLst>
          </p:cNvPr>
          <p:cNvSpPr/>
          <p:nvPr/>
        </p:nvSpPr>
        <p:spPr>
          <a:xfrm>
            <a:off x="4387175" y="592724"/>
            <a:ext cx="3537092" cy="37803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BED40D-85A9-4AF7-A241-1FDA5AE087F7}"/>
              </a:ext>
            </a:extLst>
          </p:cNvPr>
          <p:cNvSpPr/>
          <p:nvPr/>
        </p:nvSpPr>
        <p:spPr>
          <a:xfrm>
            <a:off x="8006953" y="587675"/>
            <a:ext cx="3537092" cy="37803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C5DDDE-47FF-4A74-A8B9-F25B8B869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791" y="706220"/>
            <a:ext cx="3371722" cy="35447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48C6E9-A0B7-45C1-B648-6960FAC29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390" y="846306"/>
            <a:ext cx="3125527" cy="32091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069941-8FC2-4AAF-954E-F834EB7868F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540600" y="4443634"/>
            <a:ext cx="2636480" cy="19377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6B2924-0576-4C23-A1B7-2261B4F584B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907629" y="4486556"/>
            <a:ext cx="2636480" cy="19377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8782E8-5279-41EF-950C-89960C2412C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014920" y="4504622"/>
            <a:ext cx="2749684" cy="18767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BC0B2BE-1858-4E5F-B68D-F1C6BCC14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7020" y="439453"/>
            <a:ext cx="2097401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097584"/>
            <a:ext cx="52164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en-US" altLang="zh-CN" sz="3200" b="1" kern="0" spc="600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Ranking list</a:t>
            </a:r>
          </a:p>
          <a:p>
            <a:pPr defTabSz="449911">
              <a:defRPr/>
            </a:pPr>
            <a:r>
              <a:rPr kumimoji="1" lang="en-US" altLang="zh-CN" sz="3200" b="1" kern="0" spc="600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&amp; Connecting line</a:t>
            </a:r>
            <a:endParaRPr kumimoji="1" lang="zh-CN" altLang="en-US" sz="3200" b="1" kern="0" spc="600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494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张颖</a:t>
            </a:r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DrawLineLayer.cpp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Dao.cpp</a:t>
            </a:r>
            <a:endParaRPr lang="zh-CN" altLang="en-US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Connecting line</a:t>
            </a: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连线算法</a:t>
            </a:r>
          </a:p>
        </p:txBody>
      </p:sp>
      <p:pic>
        <p:nvPicPr>
          <p:cNvPr id="1027" name="图片 1">
            <a:extLst>
              <a:ext uri="{FF2B5EF4-FFF2-40B4-BE49-F238E27FC236}">
                <a16:creationId xmlns:a16="http://schemas.microsoft.com/office/drawing/2014/main" id="{D46FE236-A7D6-4281-A02A-69644365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57" y="1289574"/>
            <a:ext cx="4098588" cy="497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5564223" y="1189952"/>
            <a:ext cx="4844374" cy="50778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9AB908-8380-4FAB-8147-7896C0CE8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99" y="701540"/>
            <a:ext cx="2922144" cy="57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Ranking list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排行榜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5342021" y="1189952"/>
            <a:ext cx="6058796" cy="50778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FA3878-9CB8-490D-BAF8-E0FCB20D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18" y="2595684"/>
            <a:ext cx="3774849" cy="1666631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F457F63B-F0EC-4CEE-A2A8-3DA1D53E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284" y="1403225"/>
            <a:ext cx="5613249" cy="167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F0782AE9-312F-440F-97BA-F927C00B8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284" y="3328041"/>
            <a:ext cx="5740098" cy="259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37D215-BC0F-461B-B073-F43697C2F2E3}"/>
              </a:ext>
            </a:extLst>
          </p:cNvPr>
          <p:cNvSpPr txBox="1"/>
          <p:nvPr/>
        </p:nvSpPr>
        <p:spPr>
          <a:xfrm>
            <a:off x="1268025" y="1441047"/>
            <a:ext cx="2908570" cy="653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 the ranking list to the file in particular format.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5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386340"/>
            <a:ext cx="5601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Basic mode window</a:t>
            </a:r>
            <a:endParaRPr kumimoji="1" lang="zh-CN" altLang="en-US" sz="3200" b="1" i="0" u="none" strike="noStrike" kern="0" cap="none" spc="60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2505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/>
              <a:t>陈付鑫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4460" y="147320"/>
            <a:ext cx="6550025" cy="5161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71055" y="1663065"/>
            <a:ext cx="4370705" cy="16300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BasicModeWindow():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The constructor is mainly used to set the basic modes’ layout.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这个构造器主要用于这个游戏界面的一些基本组件的布局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8975" y="5385435"/>
            <a:ext cx="639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  <a:sym typeface="+mn-ea"/>
              </a:rPr>
              <a:t>初始界面如上图所示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71055" y="1663065"/>
            <a:ext cx="4370705" cy="132207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showHeip():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Call helpDialog class to show the game’s help.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调用helpDialog类，展示游戏的帮助。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9135" y="5385435"/>
            <a:ext cx="639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  <a:sym typeface="+mn-ea"/>
              </a:rPr>
              <a:t>设置功能如上图所示</a:t>
            </a:r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50" y="187325"/>
            <a:ext cx="6616065" cy="5198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61025" y="353060"/>
            <a:ext cx="6530975" cy="53232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showHeip():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Call helpDialog class to show the game’s help.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调用helpDialog类，展示游戏的帮助。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changeSpeed():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Create a setting dialog ,which can be used to set game’s difficulty,such as changing pictures’ species and calling _changSpeed() function to modify the total time of the game.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生成一个设置的对话框，可以用于设置游戏的难度，如改变图片的种类和游戏的总时长，并调用_changSpeed()函数进行修改。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_changeSpeed():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According to the result of above dialog ,modify the value of speed and PIC_NUM.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根据上述对话框中的结果，修改speed和PIC_NUM的值。</a:t>
            </a:r>
          </a:p>
        </p:txBody>
      </p:sp>
      <p:pic>
        <p:nvPicPr>
          <p:cNvPr id="7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6550" y="187325"/>
            <a:ext cx="5324475" cy="4183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DA15E78-D38F-4F05-B753-120BEC770A22}"/>
              </a:ext>
            </a:extLst>
          </p:cNvPr>
          <p:cNvGrpSpPr/>
          <p:nvPr/>
        </p:nvGrpSpPr>
        <p:grpSpPr>
          <a:xfrm>
            <a:off x="-1" y="-654481"/>
            <a:ext cx="12551358" cy="8917385"/>
            <a:chOff x="-1" y="-654481"/>
            <a:chExt cx="12551358" cy="891738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5C7AAAA-017E-488E-924D-2F04A484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03944" y="-2703945"/>
              <a:ext cx="6858002" cy="12265891"/>
            </a:xfrm>
            <a:prstGeom prst="rect">
              <a:avLst/>
            </a:prstGeom>
          </p:spPr>
        </p:pic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0FC1CE7C-66E3-470E-96C8-D58495BDDFC6}"/>
                </a:ext>
              </a:extLst>
            </p:cNvPr>
            <p:cNvSpPr/>
            <p:nvPr/>
          </p:nvSpPr>
          <p:spPr>
            <a:xfrm>
              <a:off x="-1" y="70506"/>
              <a:ext cx="12143442" cy="678095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F1AF3C0-AAC5-4970-A935-305CB06C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04543">
              <a:off x="92554" y="-654481"/>
              <a:ext cx="4591452" cy="459145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1A01D47-D485-48FD-9D8C-5CE116C0F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04543">
              <a:off x="7959905" y="3671452"/>
              <a:ext cx="4591452" cy="4591452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995366" y="21892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01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883469" y="21897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小组分工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995366" y="276734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02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22E75A-EBCB-4E2E-8DA0-B5A2C8D67DBF}"/>
              </a:ext>
            </a:extLst>
          </p:cNvPr>
          <p:cNvSpPr txBox="1"/>
          <p:nvPr/>
        </p:nvSpPr>
        <p:spPr>
          <a:xfrm>
            <a:off x="982235" y="346695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03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326051-8B79-4082-8065-E768B9B0829F}"/>
              </a:ext>
            </a:extLst>
          </p:cNvPr>
          <p:cNvSpPr txBox="1"/>
          <p:nvPr/>
        </p:nvSpPr>
        <p:spPr>
          <a:xfrm>
            <a:off x="1883469" y="3462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算法后端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599FA2-89FF-417B-B150-B66377A96FC9}"/>
              </a:ext>
            </a:extLst>
          </p:cNvPr>
          <p:cNvSpPr txBox="1"/>
          <p:nvPr/>
        </p:nvSpPr>
        <p:spPr>
          <a:xfrm>
            <a:off x="977423" y="41673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04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FAC5E06-8860-452E-A2BB-C4D3BF7AD587}"/>
              </a:ext>
            </a:extLst>
          </p:cNvPr>
          <p:cNvSpPr txBox="1"/>
          <p:nvPr/>
        </p:nvSpPr>
        <p:spPr>
          <a:xfrm>
            <a:off x="1916115" y="4185625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数据传输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916115" y="3148199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牛亚翔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BDBD86-D72E-4518-8F01-CDFC68445F8F}"/>
              </a:ext>
            </a:extLst>
          </p:cNvPr>
          <p:cNvSpPr txBox="1"/>
          <p:nvPr/>
        </p:nvSpPr>
        <p:spPr>
          <a:xfrm>
            <a:off x="1942352" y="3846174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游瑞丰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03DBEA-1118-479E-A2DB-BB9487B4C269}"/>
              </a:ext>
            </a:extLst>
          </p:cNvPr>
          <p:cNvSpPr txBox="1"/>
          <p:nvPr/>
        </p:nvSpPr>
        <p:spPr>
          <a:xfrm>
            <a:off x="1925010" y="4571667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张颖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6" y="1958384"/>
            <a:ext cx="4270024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Minion Pro SmBd" panose="02040603060306020203" pitchFamily="18" charset="0"/>
                <a:ea typeface="微软雅黑" panose="020B0503020204020204" pitchFamily="34" charset="-122"/>
              </a:rPr>
              <a:t>CONTENTS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Minion Pro SmBd" panose="02040603060306020203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918400-5BD8-43AE-B6EE-A35ACBA0D05B}"/>
              </a:ext>
            </a:extLst>
          </p:cNvPr>
          <p:cNvSpPr txBox="1"/>
          <p:nvPr/>
        </p:nvSpPr>
        <p:spPr>
          <a:xfrm>
            <a:off x="1883469" y="2720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网页后端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466787-86D6-4F6D-9D9F-088B927F4074}"/>
              </a:ext>
            </a:extLst>
          </p:cNvPr>
          <p:cNvSpPr txBox="1"/>
          <p:nvPr/>
        </p:nvSpPr>
        <p:spPr>
          <a:xfrm>
            <a:off x="977423" y="486604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05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4ED3BD-9B06-4B8F-88A6-FDA759B0A668}"/>
              </a:ext>
            </a:extLst>
          </p:cNvPr>
          <p:cNvSpPr txBox="1"/>
          <p:nvPr/>
        </p:nvSpPr>
        <p:spPr>
          <a:xfrm>
            <a:off x="977423" y="550150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06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5EDF8-97B2-4B93-8EA2-1EAA2C6ABB00}"/>
              </a:ext>
            </a:extLst>
          </p:cNvPr>
          <p:cNvSpPr txBox="1"/>
          <p:nvPr/>
        </p:nvSpPr>
        <p:spPr>
          <a:xfrm>
            <a:off x="1898383" y="4855035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网页前端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D0EC525-23F5-4787-9CF9-4C3A21534ECD}"/>
              </a:ext>
            </a:extLst>
          </p:cNvPr>
          <p:cNvSpPr txBox="1"/>
          <p:nvPr/>
        </p:nvSpPr>
        <p:spPr>
          <a:xfrm>
            <a:off x="1925010" y="5563582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网页前端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2CD4D6-C4DA-4886-BACA-5A1EB1EF5CF5}"/>
              </a:ext>
            </a:extLst>
          </p:cNvPr>
          <p:cNvSpPr txBox="1"/>
          <p:nvPr/>
        </p:nvSpPr>
        <p:spPr>
          <a:xfrm>
            <a:off x="1925010" y="5215593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汤鸿博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8E49860-63AA-48D3-9FCC-BEFE28A9DCEB}"/>
              </a:ext>
            </a:extLst>
          </p:cNvPr>
          <p:cNvSpPr txBox="1"/>
          <p:nvPr/>
        </p:nvSpPr>
        <p:spPr>
          <a:xfrm>
            <a:off x="1942352" y="5932914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刘迦南</a:t>
            </a:r>
          </a:p>
        </p:txBody>
      </p:sp>
    </p:spTree>
    <p:extLst>
      <p:ext uri="{BB962C8B-B14F-4D97-AF65-F5344CB8AC3E}">
        <p14:creationId xmlns:p14="http://schemas.microsoft.com/office/powerpoint/2010/main" val="926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32880" y="151765"/>
            <a:ext cx="5658485" cy="5631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startGame():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Call the initMap() function to initialize the map and reset the game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调用initMap()函数初始化地图，并重置游戏时间。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restartGame():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Call clear() function to clear the map,then call the restartGame() to restart the game.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调用clear()函数清空棋盘，再调用restartGame()来重新游戏。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reset():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Reset all the picture and the deleted picture will not be displayed.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重排所有图片，并将已删除的图片不再显示。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resetMap():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Call clear() function to clear the map and reset() function to reset the 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调用clear()函数清空棋盘，再调用reset()函数重排整个棋盘。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8975" y="5385435"/>
            <a:ext cx="639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  <a:sym typeface="+mn-ea"/>
              </a:rPr>
              <a:t>游戏界面如上图所示</a:t>
            </a:r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975" y="213995"/>
            <a:ext cx="5617210" cy="4413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01535" y="993775"/>
            <a:ext cx="4370705" cy="132207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clear():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Delete all the picture buttons to clear the 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删除所有图片按钮来清空棋盘。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70" y="993775"/>
            <a:ext cx="5897880" cy="208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70" y="3143885"/>
            <a:ext cx="5622290" cy="30111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201535" y="3773170"/>
            <a:ext cx="4370705" cy="132207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If the timer is active ,let it stop;if not , let it continue.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如果计时器正在计时，则令其停止，不在计时，则令其继续计时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64641"/>
            <a:ext cx="4591452" cy="459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96100" y="735965"/>
            <a:ext cx="5071745" cy="22453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initMap():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Give array rawMap value on behalf of the relevant picture. Then call reset() function to reset the pictures randomly.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给数组rawMap赋值，用于代表该元素代表的图片。之后调用reset()将这些图片打乱.</a:t>
            </a:r>
          </a:p>
        </p:txBody>
      </p:sp>
      <p:pic>
        <p:nvPicPr>
          <p:cNvPr id="2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25" y="735965"/>
            <a:ext cx="6260465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25" y="2755265"/>
            <a:ext cx="5563870" cy="41192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491605" y="3065145"/>
            <a:ext cx="5051425" cy="396938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Void select():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when the picture is clicked, if there is no picture being clicked before ,let it hollow.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当图片被点击时，若之前没有图片被点击，就让这个图片陷下去。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If it has been clicked and the two picture can’t be deleted,let two bounce.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若之前被点击过，如果这两个图片不能消去，则让这两个图片弹起。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If it has been clicked and the two picture can be deleted,delete the two and judge the game’s victory.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若这两个图片可以消去，则消去这两个图片并判断游戏是否胜利。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7030" y="4497070"/>
            <a:ext cx="5029835" cy="1938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timerUpDate():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When timer is updated , the game time will be lessened , game will not be over until the game time runs out.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计时器每更新一次，游戏时间都会减少，当游戏时间耗尽时游戏结束。</a:t>
            </a: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030" y="549910"/>
            <a:ext cx="525018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210" y="549910"/>
            <a:ext cx="7009765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33135" y="4434840"/>
            <a:ext cx="5010150" cy="17532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Void findHint():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Traverse all the not deleted picture’s two combinations to find a correct plan and draw line to remind the player.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遍历所有未被消去的图片的两两组合，找到一个可行解，并用线标出用于提示玩家。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72250" y="2271395"/>
            <a:ext cx="4370705" cy="132207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Void drawLine():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Judge the line’s species and draw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判断连线的类型，并将其画出。</a:t>
            </a:r>
          </a:p>
        </p:txBody>
      </p:sp>
      <p:pic>
        <p:nvPicPr>
          <p:cNvPr id="13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40" y="668020"/>
            <a:ext cx="5205730" cy="471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35960" y="5203825"/>
            <a:ext cx="4380865" cy="3987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通关界面如上图所示</a:t>
            </a: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9390" y="117475"/>
            <a:ext cx="6236970" cy="4918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20875" y="2981960"/>
            <a:ext cx="7666990" cy="132207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P.S.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Bgm part: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 the QsoundEffect to display the background music.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使用QSoundEffect来播放背景音乐。</a:t>
            </a: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0875" y="673735"/>
            <a:ext cx="8651240" cy="17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386340"/>
            <a:ext cx="6168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kern="0" spc="600" dirty="0">
                <a:solidFill>
                  <a:srgbClr val="E7E6E6">
                    <a:lumMod val="10000"/>
                  </a:srgb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Leisure</a:t>
            </a:r>
            <a:r>
              <a:rPr kumimoji="1" lang="en-US" altLang="zh-CN" sz="3200" b="1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 mode window</a:t>
            </a:r>
            <a:endParaRPr kumimoji="1" lang="zh-CN" altLang="en-US" sz="3200" b="1" i="0" u="none" strike="noStrike" kern="0" cap="none" spc="60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9755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程雨桐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7134C0A-D030-924D-A8FA-4B7E1B1D605A}"/>
              </a:ext>
            </a:extLst>
          </p:cNvPr>
          <p:cNvPicPr/>
          <p:nvPr/>
        </p:nvPicPr>
        <p:blipFill rotWithShape="1">
          <a:blip r:embed="rId2"/>
          <a:srcRect l="5109" t="2866" r="5652" b="7235"/>
          <a:stretch/>
        </p:blipFill>
        <p:spPr bwMode="auto">
          <a:xfrm>
            <a:off x="679623" y="345989"/>
            <a:ext cx="7315200" cy="5844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1234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649013-84A2-4543-9AB0-6FED948710C6}"/>
              </a:ext>
            </a:extLst>
          </p:cNvPr>
          <p:cNvPicPr/>
          <p:nvPr/>
        </p:nvPicPr>
        <p:blipFill rotWithShape="1">
          <a:blip r:embed="rId2"/>
          <a:srcRect l="5207" t="4132" r="6995" b="9303"/>
          <a:stretch/>
        </p:blipFill>
        <p:spPr bwMode="auto">
          <a:xfrm>
            <a:off x="543697" y="518984"/>
            <a:ext cx="7583985" cy="53134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13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282409"/>
            <a:ext cx="5288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en-US" altLang="zh-CN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Allocation of Task</a:t>
            </a:r>
            <a:endParaRPr kumimoji="1" lang="zh-CN" altLang="en-US" sz="3200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864339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4895052"/>
            <a:ext cx="4985146" cy="30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小组具体分工</a:t>
            </a:r>
            <a:endParaRPr lang="zh-CN" altLang="en-US" sz="105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BF2911-7B45-BB40-87E9-66C57438A26B}"/>
              </a:ext>
            </a:extLst>
          </p:cNvPr>
          <p:cNvPicPr/>
          <p:nvPr/>
        </p:nvPicPr>
        <p:blipFill rotWithShape="1">
          <a:blip r:embed="rId2"/>
          <a:srcRect l="5568" t="3656" r="5164" b="8763"/>
          <a:stretch/>
        </p:blipFill>
        <p:spPr bwMode="auto">
          <a:xfrm>
            <a:off x="407773" y="531341"/>
            <a:ext cx="7370823" cy="4704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0365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D8E1A4-6D2F-7E40-8C91-A44A81A51E47}"/>
              </a:ext>
            </a:extLst>
          </p:cNvPr>
          <p:cNvPicPr/>
          <p:nvPr/>
        </p:nvPicPr>
        <p:blipFill rotWithShape="1">
          <a:blip r:embed="rId2"/>
          <a:srcRect l="11264" t="6943" r="11150" b="18757"/>
          <a:stretch/>
        </p:blipFill>
        <p:spPr bwMode="auto">
          <a:xfrm>
            <a:off x="840259" y="543697"/>
            <a:ext cx="4696005" cy="35757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249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A12B30A-FDE3-E24E-AFF5-6EAE68A6BF00}"/>
              </a:ext>
            </a:extLst>
          </p:cNvPr>
          <p:cNvPicPr/>
          <p:nvPr/>
        </p:nvPicPr>
        <p:blipFill rotWithShape="1">
          <a:blip r:embed="rId2"/>
          <a:srcRect r="22559"/>
          <a:stretch/>
        </p:blipFill>
        <p:spPr bwMode="auto">
          <a:xfrm>
            <a:off x="1065092" y="1848785"/>
            <a:ext cx="4081145" cy="4396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626F1E-09FB-1740-A83B-A7D592DA86EF}"/>
              </a:ext>
            </a:extLst>
          </p:cNvPr>
          <p:cNvSpPr/>
          <p:nvPr/>
        </p:nvSpPr>
        <p:spPr>
          <a:xfrm>
            <a:off x="1065092" y="613110"/>
            <a:ext cx="2424062" cy="652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40000"/>
              </a:lnSpc>
              <a:spcBef>
                <a:spcPts val="1700"/>
              </a:spcBef>
              <a:spcAft>
                <a:spcPts val="165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2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RelaxModeWindow.h</a:t>
            </a:r>
            <a:endParaRPr kumimoji="0" lang="zh-CN" altLang="zh-CN" sz="2200" b="1" i="0" u="none" strike="noStrike" kern="2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85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04FBADF-2719-6A49-AE86-A773E39F8405}"/>
              </a:ext>
            </a:extLst>
          </p:cNvPr>
          <p:cNvSpPr/>
          <p:nvPr/>
        </p:nvSpPr>
        <p:spPr>
          <a:xfrm>
            <a:off x="733161" y="375760"/>
            <a:ext cx="4363695" cy="652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40000"/>
              </a:lnSpc>
              <a:spcBef>
                <a:spcPts val="1700"/>
              </a:spcBef>
              <a:spcAft>
                <a:spcPts val="165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返回首页</a:t>
            </a:r>
            <a:r>
              <a:rPr kumimoji="0" lang="en-US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return</a:t>
            </a:r>
            <a:r>
              <a:rPr kumimoji="0" lang="zh-CN" altLang="en-US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to the starting interface </a:t>
            </a:r>
            <a:endParaRPr kumimoji="0" lang="zh-CN" altLang="zh-CN" sz="2200" b="1" i="0" u="none" strike="noStrike" kern="2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5472B-6080-5341-AE0F-35D8C2AC5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3161" y="1878227"/>
            <a:ext cx="6053798" cy="19945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A167B8-61AB-7D44-BA24-B03B23C4B0E5}"/>
              </a:ext>
            </a:extLst>
          </p:cNvPr>
          <p:cNvSpPr txBox="1"/>
          <p:nvPr/>
        </p:nvSpPr>
        <p:spPr>
          <a:xfrm>
            <a:off x="1057835" y="4141694"/>
            <a:ext cx="946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Starting interface is when the board is the original size(2*2), so , we write 0 into the count file.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893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B6D8871-7013-264C-A226-9E2A0BF25B5B}"/>
              </a:ext>
            </a:extLst>
          </p:cNvPr>
          <p:cNvSpPr/>
          <p:nvPr/>
        </p:nvSpPr>
        <p:spPr>
          <a:xfrm>
            <a:off x="601578" y="512466"/>
            <a:ext cx="3023585" cy="652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40000"/>
              </a:lnSpc>
              <a:spcBef>
                <a:spcPts val="1700"/>
              </a:spcBef>
              <a:spcAft>
                <a:spcPts val="165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下一个</a:t>
            </a:r>
            <a:r>
              <a:rPr kumimoji="0" lang="zh-CN" altLang="en-US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关卡 </a:t>
            </a:r>
            <a:r>
              <a:rPr kumimoji="0" lang="en-US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enter next level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CA76C4-E83E-614E-A86F-49A6B46A2C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7219" y="1496350"/>
            <a:ext cx="6470383" cy="2870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0F5772-B938-5448-9E33-772D7225FE57}"/>
              </a:ext>
            </a:extLst>
          </p:cNvPr>
          <p:cNvSpPr/>
          <p:nvPr/>
        </p:nvSpPr>
        <p:spPr>
          <a:xfrm>
            <a:off x="1667436" y="469843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What differ each level is the board size, when you enter a higher level, the board width extend by 2 units and the length extend by 2 units 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also.as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a result, we read the count file every time we enter the next level, and add 2 to whatever we read.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678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A73C2C-0744-0F48-85FC-5B9AA88EC4E6}"/>
              </a:ext>
            </a:extLst>
          </p:cNvPr>
          <p:cNvSpPr/>
          <p:nvPr/>
        </p:nvSpPr>
        <p:spPr>
          <a:xfrm>
            <a:off x="588273" y="376542"/>
            <a:ext cx="3906839" cy="652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40000"/>
              </a:lnSpc>
              <a:spcBef>
                <a:spcPts val="1700"/>
              </a:spcBef>
              <a:spcAft>
                <a:spcPts val="165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下个关卡</a:t>
            </a:r>
            <a:r>
              <a:rPr kumimoji="0" lang="zh-CN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界面</a:t>
            </a:r>
            <a:r>
              <a:rPr kumimoji="0" lang="zh-CN" altLang="en-US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interface</a:t>
            </a:r>
            <a:r>
              <a:rPr kumimoji="0" lang="zh-CN" altLang="en-US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of next level</a:t>
            </a:r>
            <a:endParaRPr kumimoji="0" lang="zh-CN" altLang="zh-CN" sz="2200" b="1" i="0" u="none" strike="noStrike" kern="2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E41CAA-C34E-CC44-81E3-48FB153FE2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8086" y="1451777"/>
            <a:ext cx="6014051" cy="177999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289599-5320-6A4A-84F5-F6D554502729}"/>
              </a:ext>
            </a:extLst>
          </p:cNvPr>
          <p:cNvSpPr/>
          <p:nvPr/>
        </p:nvSpPr>
        <p:spPr>
          <a:xfrm>
            <a:off x="1406137" y="362622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What differ each level is the board size, when you enter a higher level, the board width extend by 2 units and the length extend by 2 units 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also.as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a result, we read the count file every time we enter the next level, and add 2 to whatever we read.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21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3B5FCA8-B52C-A34A-9778-ECBA9E745005}"/>
              </a:ext>
            </a:extLst>
          </p:cNvPr>
          <p:cNvSpPr/>
          <p:nvPr/>
        </p:nvSpPr>
        <p:spPr>
          <a:xfrm>
            <a:off x="709657" y="328632"/>
            <a:ext cx="4663456" cy="652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40000"/>
              </a:lnSpc>
              <a:spcBef>
                <a:spcPts val="1700"/>
              </a:spcBef>
              <a:spcAft>
                <a:spcPts val="165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休闲模式</a:t>
            </a:r>
            <a:r>
              <a:rPr kumimoji="0" lang="zh-CN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界面</a:t>
            </a:r>
            <a:r>
              <a:rPr kumimoji="0" lang="zh-CN" altLang="en-US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interface of the leisure mode</a:t>
            </a:r>
            <a:endParaRPr kumimoji="0" lang="zh-CN" altLang="zh-CN" sz="2200" b="1" i="0" u="none" strike="noStrike" kern="2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821960-C107-F64A-9E36-FE00674E98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0232" y="981183"/>
            <a:ext cx="6489341" cy="49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01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74F9D6-7D67-D84C-9D1E-330CC4760647}"/>
              </a:ext>
            </a:extLst>
          </p:cNvPr>
          <p:cNvSpPr/>
          <p:nvPr/>
        </p:nvSpPr>
        <p:spPr>
          <a:xfrm>
            <a:off x="849951" y="175499"/>
            <a:ext cx="2811988" cy="652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40000"/>
              </a:lnSpc>
              <a:spcBef>
                <a:spcPts val="1700"/>
              </a:spcBef>
              <a:spcAft>
                <a:spcPts val="165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选择方块</a:t>
            </a:r>
            <a:r>
              <a:rPr kumimoji="0" lang="zh-CN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select</a:t>
            </a:r>
            <a:r>
              <a:rPr kumimoji="0" lang="zh-CN" altLang="en-US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2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the cube </a:t>
            </a:r>
            <a:endParaRPr kumimoji="0" lang="zh-CN" altLang="zh-CN" sz="2800" b="1" i="0" u="none" strike="noStrike" kern="2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E522A-EF6A-1945-A0EE-C353CBD545D5}"/>
              </a:ext>
            </a:extLst>
          </p:cNvPr>
          <p:cNvPicPr/>
          <p:nvPr/>
        </p:nvPicPr>
        <p:blipFill rotWithShape="1">
          <a:blip r:embed="rId2"/>
          <a:srcRect t="3905" b="1731"/>
          <a:stretch/>
        </p:blipFill>
        <p:spPr bwMode="auto">
          <a:xfrm>
            <a:off x="849951" y="872534"/>
            <a:ext cx="5993027" cy="58099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0FDEE7-96FB-9A45-87F2-51ED31FFB7A8}"/>
              </a:ext>
            </a:extLst>
          </p:cNvPr>
          <p:cNvSpPr/>
          <p:nvPr/>
        </p:nvSpPr>
        <p:spPr>
          <a:xfrm>
            <a:off x="7117977" y="1306650"/>
            <a:ext cx="37651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There are two variables, one is the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foreselect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recoding the cube you select earlier; another is the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curselect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recoding the cube you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select.when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you select a cube for the first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time,the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foreselect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is null, and the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curselect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is whatever you select; and when you choose a second cube, the earlier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curselect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become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foreselect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and whatever you select now become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curselect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if the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curselect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foreselect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ngXian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can be canceled, then cancel them, else do nothing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797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386340"/>
            <a:ext cx="5609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Level mode window</a:t>
            </a:r>
            <a:endParaRPr kumimoji="1" lang="zh-CN" altLang="en-US" sz="3200" b="1" i="0" u="none" strike="noStrike" kern="0" cap="none" spc="60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82961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06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noProof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汤鸿博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E5C7AAAA-017E-488E-924D-2F04A4849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-1" y="115178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A01D47-D485-48FD-9D8C-5CE116C0F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7959905" y="3671452"/>
            <a:ext cx="4591452" cy="45914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885091" y="4007365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6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01</a:t>
            </a:r>
            <a:endParaRPr kumimoji="0" lang="zh-CN" altLang="en-US" sz="236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755087" y="3941742"/>
            <a:ext cx="809837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39" b="1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885462" y="4917109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6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02</a:t>
            </a:r>
            <a:endParaRPr kumimoji="0" lang="zh-CN" altLang="en-US" sz="236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4B4071-0AC0-4E95-A747-68F6F4B18266}"/>
              </a:ext>
            </a:extLst>
          </p:cNvPr>
          <p:cNvSpPr txBox="1"/>
          <p:nvPr/>
        </p:nvSpPr>
        <p:spPr>
          <a:xfrm>
            <a:off x="1755087" y="4969182"/>
            <a:ext cx="1460656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39" b="1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核心算法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533616-D87E-4A38-A6F3-E92AE2BC654D}"/>
              </a:ext>
            </a:extLst>
          </p:cNvPr>
          <p:cNvSpPr txBox="1"/>
          <p:nvPr/>
        </p:nvSpPr>
        <p:spPr>
          <a:xfrm>
            <a:off x="1773194" y="4491144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14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function</a:t>
            </a: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755087" y="5416761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14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Core algorithm</a:t>
            </a: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5" y="1958384"/>
            <a:ext cx="4406211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nion Pro SmBd" panose="02040603060306020203" pitchFamily="18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nion Pro SmBd" panose="02040603060306020203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C745C-8264-C04C-8372-ADFF770D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F0E31-9790-9F40-881B-4FA620E93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程雨桐：</a:t>
            </a:r>
            <a:r>
              <a:rPr kumimoji="1" lang="en-US" altLang="zh-CN" dirty="0" err="1"/>
              <a:t>leisuremode</a:t>
            </a:r>
            <a:r>
              <a:rPr kumimoji="1" lang="zh-CN" altLang="en-US" dirty="0"/>
              <a:t>，连连看核心算法</a:t>
            </a:r>
            <a:endParaRPr kumimoji="1" lang="en-US" altLang="zh-CN" dirty="0"/>
          </a:p>
          <a:p>
            <a:r>
              <a:rPr kumimoji="1" lang="zh-CN" altLang="en-US" dirty="0"/>
              <a:t>张颖：划线，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制作，说明文档写作</a:t>
            </a:r>
            <a:endParaRPr kumimoji="1" lang="en-US" altLang="zh-CN" dirty="0"/>
          </a:p>
          <a:p>
            <a:r>
              <a:rPr kumimoji="1" lang="zh-CN" altLang="en-US" dirty="0"/>
              <a:t>游瑞丰：排行榜，应用界面</a:t>
            </a:r>
            <a:endParaRPr kumimoji="1" lang="en-US" altLang="zh-CN" dirty="0"/>
          </a:p>
          <a:p>
            <a:r>
              <a:rPr kumimoji="1" lang="zh-CN" altLang="en-US" dirty="0"/>
              <a:t>汤鸿博：</a:t>
            </a:r>
            <a:r>
              <a:rPr kumimoji="1" lang="en-US" altLang="zh-CN" dirty="0" err="1"/>
              <a:t>levelmode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basicmode</a:t>
            </a:r>
            <a:endParaRPr kumimoji="1" lang="en-US" altLang="zh-CN" dirty="0"/>
          </a:p>
          <a:p>
            <a:r>
              <a:rPr kumimoji="1" lang="zh-CN" altLang="en-US" dirty="0"/>
              <a:t>陈付鑫：</a:t>
            </a:r>
            <a:r>
              <a:rPr kumimoji="1" lang="en-US" altLang="zh-CN" dirty="0" err="1"/>
              <a:t>basicmode</a:t>
            </a:r>
            <a:r>
              <a:rPr kumimoji="1" lang="zh-CN" altLang="en-US" dirty="0"/>
              <a:t>，背景音乐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4DD6E4-D706-4722-82A0-EBD0F67AE9C0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开心连连看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Happy LinkGame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28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259840"/>
          </a:xfrm>
        </p:spPr>
        <p:txBody>
          <a:bodyPr/>
          <a:lstStyle/>
          <a:p>
            <a:pPr algn="ctr"/>
            <a:r>
              <a:rPr lang="en-US" altLang="zh-CN" dirty="0"/>
              <a:t>Difficulty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529839"/>
            <a:ext cx="8834120" cy="327152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 levels</a:t>
            </a:r>
          </a:p>
          <a:p>
            <a:r>
              <a:rPr lang="en-US" altLang="zh-CN" sz="3200" dirty="0"/>
              <a:t>Picture number</a:t>
            </a:r>
          </a:p>
          <a:p>
            <a:r>
              <a:rPr lang="en-US" altLang="zh-CN" sz="3200" dirty="0"/>
              <a:t>Picture type</a:t>
            </a:r>
          </a:p>
          <a:p>
            <a:r>
              <a:rPr lang="en-US" altLang="zh-CN" sz="3200" dirty="0"/>
              <a:t>Total time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2E09B6-6E85-409B-AEFE-0DB1C9BB7F2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功能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Function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77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95691"/>
          </a:xfrm>
        </p:spPr>
        <p:txBody>
          <a:bodyPr/>
          <a:lstStyle/>
          <a:p>
            <a:pPr algn="ctr"/>
            <a:r>
              <a:rPr lang="en-US" altLang="zh-CN" dirty="0"/>
              <a:t>Difficulty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04865C5-B4E0-449E-A483-7C5675BEF4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72861" y="2277280"/>
            <a:ext cx="4537075" cy="35324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D23A0BB-BBC9-49CE-A760-E80A6D809D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2064" y="2277280"/>
            <a:ext cx="4244976" cy="35324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BBB105-1297-4F41-A987-44BA38AD20A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功能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Function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254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087120"/>
          </a:xfrm>
        </p:spPr>
        <p:txBody>
          <a:bodyPr/>
          <a:lstStyle/>
          <a:p>
            <a:pPr algn="ctr"/>
            <a:r>
              <a:rPr lang="en-US" altLang="zh-CN" dirty="0"/>
              <a:t>Rule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880" y="2291078"/>
            <a:ext cx="9555480" cy="3921443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/>
              <a:t>Success</a:t>
            </a:r>
          </a:p>
          <a:p>
            <a:r>
              <a:rPr lang="en-US" altLang="zh-CN" sz="3200" dirty="0"/>
              <a:t>Failure</a:t>
            </a:r>
          </a:p>
          <a:p>
            <a:endParaRPr lang="en-US" altLang="zh-CN" sz="3200" dirty="0"/>
          </a:p>
          <a:p>
            <a:r>
              <a:rPr lang="en-US" altLang="zh-CN" sz="3200" dirty="0"/>
              <a:t>Score</a:t>
            </a:r>
          </a:p>
          <a:p>
            <a:r>
              <a:rPr lang="en-US" altLang="zh-CN" sz="3200" dirty="0"/>
              <a:t>Match score</a:t>
            </a:r>
            <a:r>
              <a:rPr lang="zh-CN" altLang="en-US" sz="3200" dirty="0"/>
              <a:t>：</a:t>
            </a:r>
            <a:r>
              <a:rPr lang="en-US" altLang="zh-CN" sz="3200" dirty="0"/>
              <a:t>a pair=20</a:t>
            </a:r>
          </a:p>
          <a:p>
            <a:pPr marL="0" indent="0">
              <a:buNone/>
            </a:pPr>
            <a:r>
              <a:rPr lang="zh-CN" altLang="en-US" sz="3200" dirty="0"/>
              <a:t>（</a:t>
            </a:r>
            <a:r>
              <a:rPr lang="en-US" altLang="zh-CN" sz="3200" dirty="0"/>
              <a:t>earn time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en-US" altLang="zh-CN" sz="3200" dirty="0"/>
              <a:t>Time score</a:t>
            </a:r>
            <a:r>
              <a:rPr lang="zh-CN" altLang="en-US" sz="3200" dirty="0"/>
              <a:t>：</a:t>
            </a:r>
            <a:r>
              <a:rPr lang="en-US" altLang="zh-CN" sz="3200" dirty="0"/>
              <a:t>remaining time×10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3EF6EF-107F-41C9-90A5-AB643C9D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10" y="4287359"/>
            <a:ext cx="2354393" cy="1527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CAA321-3D92-416C-A007-7658A100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610" y="2291078"/>
            <a:ext cx="2417645" cy="15989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CB1352-AD28-40DA-9C2C-ADEFBF263C8C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功能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Function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77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017270"/>
          </a:xfrm>
        </p:spPr>
        <p:txBody>
          <a:bodyPr/>
          <a:lstStyle/>
          <a:p>
            <a:pPr algn="ctr"/>
            <a:r>
              <a:rPr lang="en-US" altLang="zh-CN" dirty="0"/>
              <a:t>Score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0450FF-23E3-4652-93F9-FA7E2A5686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0642" y="2060734"/>
            <a:ext cx="4618354" cy="38811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F3B336-8031-4653-A45A-175EF4F3AF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0785" y="2060733"/>
            <a:ext cx="4618354" cy="38811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7CF4F3-EA63-4371-AA9A-451F0D433A9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功能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Function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21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560"/>
            <a:ext cx="10515600" cy="1026160"/>
          </a:xfrm>
        </p:spPr>
        <p:txBody>
          <a:bodyPr/>
          <a:lstStyle/>
          <a:p>
            <a:pPr algn="ctr"/>
            <a:r>
              <a:rPr lang="en-US" altLang="zh-CN" dirty="0" err="1"/>
              <a:t>Initmap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CE63FC-0DF8-40E5-8A72-0B0DEB9FB4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4320" y="1950720"/>
            <a:ext cx="9428480" cy="39827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A5761B-2823-40A3-B607-FD61AAFA7EC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algorithm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535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560"/>
            <a:ext cx="10515600" cy="1026160"/>
          </a:xfrm>
        </p:spPr>
        <p:txBody>
          <a:bodyPr/>
          <a:lstStyle/>
          <a:p>
            <a:pPr algn="ctr"/>
            <a:r>
              <a:rPr lang="en-US" altLang="zh-CN" dirty="0"/>
              <a:t>Select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2880" y="2265679"/>
            <a:ext cx="7914640" cy="39112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When match a pair of pictures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CC96AB-54B7-453E-BACE-EE6F8A6F4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47520" y="3058161"/>
            <a:ext cx="8890000" cy="2519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7206B3-DE96-41AA-BED9-C4D1ECC86BA1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algorithm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00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560"/>
            <a:ext cx="10515600" cy="1026160"/>
          </a:xfrm>
        </p:spPr>
        <p:txBody>
          <a:bodyPr/>
          <a:lstStyle/>
          <a:p>
            <a:pPr algn="ctr"/>
            <a:r>
              <a:rPr lang="en-US" altLang="zh-CN" dirty="0"/>
              <a:t>Select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2880" y="2265679"/>
            <a:ext cx="7914640" cy="39112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When win the game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DB2CE8-DB93-4877-AEBC-FAA01D72B5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1410" y="2764790"/>
            <a:ext cx="6346190" cy="34121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41C4BF-FBE8-44E6-94A0-8E1F08DC1D8D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algorithm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459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560"/>
            <a:ext cx="10515600" cy="1026160"/>
          </a:xfrm>
        </p:spPr>
        <p:txBody>
          <a:bodyPr/>
          <a:lstStyle/>
          <a:p>
            <a:pPr algn="ctr"/>
            <a:r>
              <a:rPr lang="en-US" altLang="zh-CN" dirty="0"/>
              <a:t>Select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2880" y="2265679"/>
            <a:ext cx="7914640" cy="39112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When match a pair of pictures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B325FE-751D-4E22-9365-8A147BB12A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3440" y="681038"/>
            <a:ext cx="8981440" cy="568928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A1FAB12-979C-4220-9C56-227A2222F15A}"/>
              </a:ext>
            </a:extLst>
          </p:cNvPr>
          <p:cNvSpPr txBox="1">
            <a:spLocks/>
          </p:cNvSpPr>
          <p:nvPr/>
        </p:nvSpPr>
        <p:spPr>
          <a:xfrm>
            <a:off x="955040" y="2946717"/>
            <a:ext cx="1849120" cy="3911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When finish all  the level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11A4D-F074-4E62-84CA-FD0CC68C1D99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algorithm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22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560"/>
            <a:ext cx="10515600" cy="1026160"/>
          </a:xfrm>
        </p:spPr>
        <p:txBody>
          <a:bodyPr/>
          <a:lstStyle/>
          <a:p>
            <a:pPr algn="ctr"/>
            <a:r>
              <a:rPr lang="en-US" altLang="zh-CN" dirty="0"/>
              <a:t>Select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920" y="1950720"/>
            <a:ext cx="7498080" cy="40433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When finish all  the level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95D36D-0B24-41A5-8B40-34983F050A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0" y="2651760"/>
            <a:ext cx="5933440" cy="36064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73B97B-79B3-40AA-BA19-57E001859E59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algorithm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41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560"/>
            <a:ext cx="10515600" cy="1026160"/>
          </a:xfrm>
        </p:spPr>
        <p:txBody>
          <a:bodyPr/>
          <a:lstStyle/>
          <a:p>
            <a:pPr algn="ctr"/>
            <a:r>
              <a:rPr lang="en-US" altLang="zh-CN" dirty="0"/>
              <a:t>Select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65679"/>
            <a:ext cx="1158240" cy="39112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When finish one level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0549BF-215E-4758-8B54-E216368585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3120" y="568960"/>
            <a:ext cx="9072880" cy="5791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12C2CB-9BD3-4DA2-AA38-D4F8F94DB13B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algorithm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01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282409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en-US" altLang="zh-CN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Core Algorithm</a:t>
            </a:r>
            <a:endParaRPr kumimoji="1" lang="zh-CN" altLang="en-US" sz="3200" b="1" kern="0" spc="600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410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4895052"/>
            <a:ext cx="4985146" cy="135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游瑞丰</a:t>
            </a:r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mainwindow.cpp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game.cpp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helpdialog.cpp</a:t>
            </a:r>
            <a:endParaRPr lang="zh-CN" altLang="en-US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560"/>
            <a:ext cx="10515600" cy="1026160"/>
          </a:xfrm>
        </p:spPr>
        <p:txBody>
          <a:bodyPr/>
          <a:lstStyle/>
          <a:p>
            <a:pPr algn="ctr"/>
            <a:r>
              <a:rPr lang="en-US" altLang="zh-CN" dirty="0"/>
              <a:t>Select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2880" y="2265679"/>
            <a:ext cx="7914640" cy="3911283"/>
          </a:xfrm>
        </p:spPr>
        <p:txBody>
          <a:bodyPr/>
          <a:lstStyle/>
          <a:p>
            <a:r>
              <a:rPr lang="en-US" altLang="zh-CN" dirty="0"/>
              <a:t>Reset automatically</a:t>
            </a:r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don’t exist a pair of pictures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EFEEB8-5E5D-45E6-8956-051B766D8F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8720" y="3736340"/>
            <a:ext cx="7274560" cy="15976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8AB9A2-3A20-4F60-AB42-FCC15E7CE14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algorithm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008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169920"/>
            <a:ext cx="1905000" cy="10261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Timer</a:t>
            </a:r>
            <a:br>
              <a:rPr lang="en-US" altLang="zh-CN" dirty="0"/>
            </a:br>
            <a:r>
              <a:rPr lang="en-US" altLang="zh-CN" dirty="0"/>
              <a:t>update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2B1807-6F43-4AA4-8CC2-C01F88C208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26640" y="802798"/>
            <a:ext cx="8808720" cy="54354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B48929-DD3D-4976-8D12-9D0B2CA8D67E}"/>
              </a:ext>
            </a:extLst>
          </p:cNvPr>
          <p:cNvSpPr txBox="1"/>
          <p:nvPr/>
        </p:nvSpPr>
        <p:spPr>
          <a:xfrm>
            <a:off x="4441695" y="368647"/>
            <a:ext cx="310312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algorithm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88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560"/>
            <a:ext cx="10515600" cy="1026160"/>
          </a:xfrm>
        </p:spPr>
        <p:txBody>
          <a:bodyPr/>
          <a:lstStyle/>
          <a:p>
            <a:pPr algn="ctr"/>
            <a:r>
              <a:rPr lang="en-US" altLang="zh-CN" dirty="0"/>
              <a:t>Select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540" y="2259329"/>
            <a:ext cx="3702684" cy="3911283"/>
          </a:xfrm>
        </p:spPr>
        <p:txBody>
          <a:bodyPr/>
          <a:lstStyle/>
          <a:p>
            <a:r>
              <a:rPr lang="en-US" altLang="zh-CN" dirty="0" err="1"/>
              <a:t>Startgame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Initialize map</a:t>
            </a:r>
          </a:p>
          <a:p>
            <a:r>
              <a:rPr lang="en-US" altLang="zh-CN" dirty="0"/>
              <a:t>Initialize </a:t>
            </a:r>
            <a:r>
              <a:rPr lang="en-US" altLang="zh-CN" dirty="0" err="1"/>
              <a:t>Progressbar</a:t>
            </a:r>
            <a:endParaRPr lang="en-US" altLang="zh-CN" dirty="0"/>
          </a:p>
          <a:p>
            <a:r>
              <a:rPr lang="en-US" altLang="zh-CN" dirty="0"/>
              <a:t>Start timer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952A4A-5ADB-4F62-A78A-7C460B7540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3564" y="822960"/>
            <a:ext cx="6243956" cy="56562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2F0830-4027-4D5A-87B9-18EE8EFA3500}"/>
              </a:ext>
            </a:extLst>
          </p:cNvPr>
          <p:cNvSpPr txBox="1"/>
          <p:nvPr/>
        </p:nvSpPr>
        <p:spPr>
          <a:xfrm>
            <a:off x="4441695" y="368647"/>
            <a:ext cx="310312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algorithm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21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1234693" y="3336986"/>
            <a:ext cx="4476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Thank You for Watching!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A4CD716-89D7-46A0-B09B-FF5ECCBA891D}"/>
              </a:ext>
            </a:extLst>
          </p:cNvPr>
          <p:cNvSpPr/>
          <p:nvPr/>
        </p:nvSpPr>
        <p:spPr>
          <a:xfrm>
            <a:off x="716436" y="1568001"/>
            <a:ext cx="5333709" cy="26309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2A519E-5E08-4B35-BF3C-8960E1B55C1D}"/>
              </a:ext>
            </a:extLst>
          </p:cNvPr>
          <p:cNvSpPr/>
          <p:nvPr/>
        </p:nvSpPr>
        <p:spPr>
          <a:xfrm>
            <a:off x="6096000" y="1568002"/>
            <a:ext cx="5393773" cy="2628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E294B5EE-6441-4227-B505-C21F1C2958CD}"/>
              </a:ext>
            </a:extLst>
          </p:cNvPr>
          <p:cNvSpPr txBox="1"/>
          <p:nvPr/>
        </p:nvSpPr>
        <p:spPr>
          <a:xfrm>
            <a:off x="766781" y="4482217"/>
            <a:ext cx="533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obtain the horizontal and vertical coordinates of the two patterns on the chessboard.</a:t>
            </a:r>
            <a:endParaRPr kumimoji="0" lang="en-US" sz="2365" b="1" i="0" u="none" strike="noStrike" kern="1200" cap="none" spc="394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Montserrat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5E873E-16F2-4782-BCCE-911AA405E3C5}"/>
              </a:ext>
            </a:extLst>
          </p:cNvPr>
          <p:cNvSpPr txBox="1"/>
          <p:nvPr/>
        </p:nvSpPr>
        <p:spPr>
          <a:xfrm>
            <a:off x="7510589" y="4632212"/>
            <a:ext cx="2564594" cy="4122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88794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clear the chessboard</a:t>
            </a:r>
            <a:endParaRPr kumimoji="0" lang="en-US" altLang="zh-CN" sz="1314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A508269-D147-4619-939B-C54BD19E586E}"/>
              </a:ext>
            </a:extLst>
          </p:cNvPr>
          <p:cNvCxnSpPr/>
          <p:nvPr/>
        </p:nvCxnSpPr>
        <p:spPr>
          <a:xfrm>
            <a:off x="469184" y="5353080"/>
            <a:ext cx="113144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4616E439-D94B-41C4-A16E-81E9A20B73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50833" y="2003898"/>
            <a:ext cx="3856798" cy="10943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9E6024-154C-4D42-8B1B-F1A568BA27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7124" y="2003898"/>
            <a:ext cx="5233022" cy="16715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10D6F27-9156-429E-A651-2A1304FE5D1D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开心连连看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Happy LinkGame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5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992220" y="1683524"/>
            <a:ext cx="4066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Algorithm: judge whether two patterns can be connected directly, that is, they can be connected without corners.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9B147E-8EA1-4D40-B4C8-EDD306CD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10" y="1256915"/>
            <a:ext cx="4625741" cy="49808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40A458-5546-4E4B-8DE8-EF88C2AED0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8756" y="3706157"/>
            <a:ext cx="2266545" cy="23833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CB37AC7-B212-47B1-AA03-5BBE8714C8C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73940" y="3703435"/>
            <a:ext cx="2159539" cy="23833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2DAF75-CA9F-452E-93B0-FE624262C3A1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开心连连看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Happy LinkGame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6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EA4352-E4A3-430D-B0B3-8318F2C2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84" y="2010361"/>
            <a:ext cx="5765231" cy="300217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C63C2010-5BBB-4056-92C7-F9F07A8E774F}"/>
              </a:ext>
            </a:extLst>
          </p:cNvPr>
          <p:cNvSpPr/>
          <p:nvPr/>
        </p:nvSpPr>
        <p:spPr>
          <a:xfrm>
            <a:off x="2626468" y="1809345"/>
            <a:ext cx="6750996" cy="320318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7364EA-929B-4342-A8D9-229D5953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426" y="391508"/>
            <a:ext cx="3334170" cy="6858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BAEFBA-7C41-4F82-8532-3537EEFBADB7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开心连连看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Happy LinkGame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1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992220" y="1683524"/>
            <a:ext cx="4066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Algorithm: determine whether two patterns can be connected through a corner.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2ACA8E-D649-437E-BD33-22295DEC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62" y="1510344"/>
            <a:ext cx="5665901" cy="41608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ECE594-1CD3-42DD-BD71-42743ABD42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72234" y="3297676"/>
            <a:ext cx="2934396" cy="25972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8991A1B-953E-440A-BD39-7D0E0AAE1447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开心连连看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Happy LinkGame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9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88,&quot;width&quot;:379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316.363779527557,&quot;width&quot;:10800.0031496062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30.6330708661417,&quot;width&quot;:7230.633070866141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86,&quot;width&quot;:10419}"/>
</p:tagLst>
</file>

<file path=ppt/theme/theme1.xml><?xml version="1.0" encoding="utf-8"?>
<a:theme xmlns:a="http://schemas.openxmlformats.org/drawingml/2006/main" name="千图网海量PPT模板www.58pic.com ​​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千图网海量PPT模板www.58pic.com ​​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主题1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312EE80B-484A-A04A-B041-1964F8FA4855}" vid="{8C5433D8-952A-7941-9682-673BD21EA752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1417</Words>
  <Application>Microsoft Office PowerPoint</Application>
  <PresentationFormat>宽屏</PresentationFormat>
  <Paragraphs>241</Paragraphs>
  <Slides>53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Minion Pro SmBd</vt:lpstr>
      <vt:lpstr>Noto Sans S Chinese Light</vt:lpstr>
      <vt:lpstr>Noto Sans S Chinese Thin</vt:lpstr>
      <vt:lpstr>DengXian</vt:lpstr>
      <vt:lpstr>DengXian</vt:lpstr>
      <vt:lpstr>等线 Light</vt:lpstr>
      <vt:lpstr>宋体</vt:lpstr>
      <vt:lpstr>微软雅黑</vt:lpstr>
      <vt:lpstr>微软雅黑 Light</vt:lpstr>
      <vt:lpstr>Arial</vt:lpstr>
      <vt:lpstr>Impact</vt:lpstr>
      <vt:lpstr>千图网海量PPT模板www.58pic.com ​​</vt:lpstr>
      <vt:lpstr>1_千图网海量PPT模板www.58pic.com ​​</vt:lpstr>
      <vt:lpstr>主题1</vt:lpstr>
      <vt:lpstr>PowerPoint 演示文稿</vt:lpstr>
      <vt:lpstr>PowerPoint 演示文稿</vt:lpstr>
      <vt:lpstr>PowerPoint 演示文稿</vt:lpstr>
      <vt:lpstr>小组分工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Difficulty</vt:lpstr>
      <vt:lpstr>Difficulty</vt:lpstr>
      <vt:lpstr>Rule</vt:lpstr>
      <vt:lpstr>Score</vt:lpstr>
      <vt:lpstr>Initmap</vt:lpstr>
      <vt:lpstr>Select</vt:lpstr>
      <vt:lpstr>Select</vt:lpstr>
      <vt:lpstr>Select</vt:lpstr>
      <vt:lpstr>Select</vt:lpstr>
      <vt:lpstr>Select</vt:lpstr>
      <vt:lpstr>Select</vt:lpstr>
      <vt:lpstr>Timer update </vt:lpstr>
      <vt:lpstr>Select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张 颖</cp:lastModifiedBy>
  <cp:revision>40</cp:revision>
  <dcterms:created xsi:type="dcterms:W3CDTF">2018-04-10T04:31:45Z</dcterms:created>
  <dcterms:modified xsi:type="dcterms:W3CDTF">2020-07-11T08:43:23Z</dcterms:modified>
</cp:coreProperties>
</file>